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66" r:id="rId3"/>
    <p:sldId id="257" r:id="rId4"/>
    <p:sldId id="258" r:id="rId5"/>
    <p:sldId id="259" r:id="rId6"/>
    <p:sldId id="260" r:id="rId7"/>
    <p:sldId id="262" r:id="rId8"/>
    <p:sldId id="261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B4F"/>
    <a:srgbClr val="002340"/>
    <a:srgbClr val="001D58"/>
    <a:srgbClr val="0016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F6888-D97C-2642-AEE0-D010DB38850D}" type="datetimeFigureOut">
              <a:rPr lang="en-US" smtClean="0"/>
              <a:t>6/23/24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0C57D-AD27-914F-8B1C-D95FE1F1C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3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33816" y="-928858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1708" y="26876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1AEDB-1D93-C849-B21B-2771ADDC11C2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946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6427" y="41036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2F835-E398-C64B-8781-D6D6B692D18E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955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97FC0-B0B3-2A45-BC0B-D0C8799ABF76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612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6B273BD-9C3B-D084-5120-DFCB8049D108}"/>
              </a:ext>
            </a:extLst>
          </p:cNvPr>
          <p:cNvSpPr/>
          <p:nvPr userDrawn="1"/>
        </p:nvSpPr>
        <p:spPr>
          <a:xfrm>
            <a:off x="0" y="1780767"/>
            <a:ext cx="12192000" cy="4441053"/>
          </a:xfrm>
          <a:prstGeom prst="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6427" y="41036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81693"/>
            <a:ext cx="10515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9BF48-BE91-184D-9FAC-27CCC18B07E5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19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57623-600B-964D-92B6-32516FA95638}" type="datetime1">
              <a:rPr lang="en-US" smtClean="0"/>
              <a:t>6/23/24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95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6427" y="41036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48FAD-20AA-6146-BD12-6AB8B846D32C}" type="datetime1">
              <a:rPr lang="en-US" smtClean="0"/>
              <a:t>6/23/24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95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7DAD6-7D52-1741-AE63-56E92A974908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421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6427" y="41036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2B044-2DAD-604C-B81C-D0BCAFFBD420}" type="datetime1">
              <a:rPr lang="en-US" smtClean="0"/>
              <a:t>6/23/24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263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5C9A9-15EB-6144-BF91-46A432A0E6FE}" type="datetime1">
              <a:rPr lang="en-US" smtClean="0"/>
              <a:t>6/23/24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08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C891-37A5-9748-BC16-E32B4D8E3C1B}" type="datetime1">
              <a:rPr lang="en-US" smtClean="0"/>
              <a:t>6/23/24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64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6A915-D7B9-8149-8FDE-851EE95E22C2}" type="datetime1">
              <a:rPr lang="en-US" smtClean="0"/>
              <a:t>6/23/24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365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microsoft.com/office/2007/relationships/hdphoto" Target="../media/hdphoto3.wdp"/><Relationship Id="rId2" Type="http://schemas.openxmlformats.org/officeDocument/2006/relationships/slideLayout" Target="../slideLayouts/slideLayout2.xml"/><Relationship Id="rId16" Type="http://schemas.microsoft.com/office/2007/relationships/hdphoto" Target="../media/hdphoto2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22D68E9-B52F-C9D9-E813-91F10629057C}"/>
              </a:ext>
            </a:extLst>
          </p:cNvPr>
          <p:cNvSpPr/>
          <p:nvPr userDrawn="1"/>
        </p:nvSpPr>
        <p:spPr>
          <a:xfrm>
            <a:off x="0" y="1735931"/>
            <a:ext cx="12192000" cy="44410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Tarmac Delay Rules: These Are Your Rights When You're Stuck on the Runway |  Condé Nast Traveler">
            <a:extLst>
              <a:ext uri="{FF2B5EF4-FFF2-40B4-BE49-F238E27FC236}">
                <a16:creationId xmlns:a16="http://schemas.microsoft.com/office/drawing/2014/main" id="{29FACEC6-86F3-0AE0-663B-0A68D71AD1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aturation sat="3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F5D284-9ABF-A745-9D32-67C64BEE6C9B}" type="datetime1">
              <a:rPr lang="en-US" smtClean="0"/>
              <a:t>6/23/24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F3EC8E-1F04-6D48-BEC9-B7162E1909E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9" name="Picture 2" descr="10,200+ Airline Logo Stock Illustrations, Royalty-Free Vector Graphics &amp;  Clip Art - iStock | Airline wings, Fly logo, Airplane">
            <a:extLst>
              <a:ext uri="{FF2B5EF4-FFF2-40B4-BE49-F238E27FC236}">
                <a16:creationId xmlns:a16="http://schemas.microsoft.com/office/drawing/2014/main" id="{D968C9AC-84CE-9288-CC03-272A98CB88F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466" y="6066632"/>
            <a:ext cx="846931" cy="84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EC1C13C3-3DA1-B812-8417-B5DF87C1D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425B854-2A97-9906-0D3D-2532E177BD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©SafeAirlines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358F1B-2092-DC1A-1210-F8F3EE39FF73}"/>
              </a:ext>
            </a:extLst>
          </p:cNvPr>
          <p:cNvSpPr/>
          <p:nvPr userDrawn="1"/>
        </p:nvSpPr>
        <p:spPr>
          <a:xfrm>
            <a:off x="0" y="0"/>
            <a:ext cx="12192000" cy="546100"/>
          </a:xfrm>
          <a:prstGeom prst="rect">
            <a:avLst/>
          </a:prstGeom>
          <a:solidFill>
            <a:srgbClr val="001B4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2" descr="10,200+ Airline Logo Stock Illustrations, Royalty-Free Vector Graphics &amp;  Clip Art - iStock | Airline wings, Fly logo, Airplane">
            <a:extLst>
              <a:ext uri="{FF2B5EF4-FFF2-40B4-BE49-F238E27FC236}">
                <a16:creationId xmlns:a16="http://schemas.microsoft.com/office/drawing/2014/main" id="{80D15A08-E8C1-7743-92D0-BE9A2EEDBC5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87535" y="-173832"/>
            <a:ext cx="846931" cy="84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4272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sn.flightsafety.org/" TargetMode="External"/><Relationship Id="rId2" Type="http://schemas.openxmlformats.org/officeDocument/2006/relationships/hyperlink" Target="https://github.com/fivethirtyeight/data/tree/master/airline-safet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htsa.gov/data" TargetMode="External"/><Relationship Id="rId5" Type="http://schemas.openxmlformats.org/officeDocument/2006/relationships/hyperlink" Target="http://web.mit.edu/airlinedata/www/Traffic&amp;Capacity.html" TargetMode="External"/><Relationship Id="rId4" Type="http://schemas.openxmlformats.org/officeDocument/2006/relationships/hyperlink" Target="https://www.airlines.org/impact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E0704-8E6F-E129-0681-21159560F4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4899" y="715108"/>
            <a:ext cx="9144000" cy="887046"/>
          </a:xfrm>
        </p:spPr>
        <p:txBody>
          <a:bodyPr>
            <a:normAutofit fontScale="90000"/>
          </a:bodyPr>
          <a:lstStyle/>
          <a:p>
            <a:r>
              <a:rPr lang="en-US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Airline Safety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B8D05D-405F-C79C-D332-AD3A3343CE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60106" y="2781423"/>
            <a:ext cx="4573586" cy="489315"/>
          </a:xfrm>
        </p:spPr>
        <p:txBody>
          <a:bodyPr/>
          <a:lstStyle/>
          <a:p>
            <a:pPr algn="l"/>
            <a:r>
              <a:rPr lang="en-US" dirty="0"/>
              <a:t>Brian Mann - DSC 640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3C70B-9D41-C817-EC27-78377020F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9D855-5944-8245-87A6-F8B62DEE2FF2}" type="datetime1">
              <a:rPr lang="en-US" smtClean="0"/>
              <a:t>6/23/24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DD0B9E-703A-1D51-2AEA-8B57F3A4D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©SafeAirlines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FBD48-BC9E-E7AB-56B3-BFF7FCE4E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889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/>
              <a:t>Closing Thoughts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10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85488-62DD-2780-F802-C1DBA6126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800" b="1" dirty="0"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lang="en-US" sz="1800" b="1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viation is safer than ever before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In the past 30 years, the number of fatalities per million flights has dropped from 4 to 0.4 </a:t>
            </a:r>
            <a:endParaRPr lang="en-US" sz="1400" dirty="0"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800" b="1" dirty="0"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More people are flying than ever before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The number of departures increased to a peak of over 38 million in 2019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800" b="1" dirty="0"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Profits show signs of recovery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Although profits plummeted during the pandemic, the percentage of people flying has continued to increase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sz="1800" dirty="0"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800" b="1" dirty="0"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Conclusion</a:t>
            </a:r>
            <a:r>
              <a:rPr lang="en-US" sz="1800" dirty="0"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: The media hype is overblown.</a:t>
            </a:r>
            <a:endParaRPr lang="en-US" sz="18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286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11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85488-62DD-2780-F802-C1DBA6126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800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  <a:hlinkClick r:id="rId2"/>
              </a:rPr>
              <a:t>https://github.com/fivethirtyeight/data/tree/master/airline-safety</a:t>
            </a:r>
            <a:endParaRPr lang="en-US" sz="18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800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  <a:hlinkClick r:id="rId3"/>
              </a:rPr>
              <a:t>https://asn.flightsafety.org/</a:t>
            </a:r>
            <a:endParaRPr lang="en-US" sz="18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800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  <a:hlinkClick r:id="rId4"/>
              </a:rPr>
              <a:t>https://www.airlines.org/impact/</a:t>
            </a:r>
            <a:endParaRPr lang="en-US" sz="18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800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  <a:hlinkClick r:id="rId5"/>
              </a:rPr>
              <a:t>http://web.mit.edu/airlinedata/www/Traffic&amp;Capacity.html</a:t>
            </a:r>
            <a:endParaRPr lang="en-US" sz="18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800" dirty="0">
                <a:effectLst/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  <a:hlinkClick r:id="rId6"/>
              </a:rPr>
              <a:t>https://www.nhtsa.gov/data</a:t>
            </a:r>
            <a:endParaRPr lang="en-US" sz="18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sz="18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9001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2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DFB58F-0D0B-9C6E-C226-C94C2E8C5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Traffic Safety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Airline Safety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Passenger Impact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Profit Margins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/>
              <a:t>Closing Thoughts</a:t>
            </a:r>
          </a:p>
        </p:txBody>
      </p:sp>
    </p:spTree>
    <p:extLst>
      <p:ext uri="{BB962C8B-B14F-4D97-AF65-F5344CB8AC3E}">
        <p14:creationId xmlns:p14="http://schemas.microsoft.com/office/powerpoint/2010/main" val="3846891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/>
              <a:t>Traffic Fatalities in the US (2022)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18" name="Content Placeholder 17">
            <a:extLst>
              <a:ext uri="{FF2B5EF4-FFF2-40B4-BE49-F238E27FC236}">
                <a16:creationId xmlns:a16="http://schemas.microsoft.com/office/drawing/2014/main" id="{C256C6F7-865C-EA8D-54AA-7BBCF1729C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9663975"/>
              </p:ext>
            </p:extLst>
          </p:nvPr>
        </p:nvGraphicFramePr>
        <p:xfrm>
          <a:off x="2622550" y="2336799"/>
          <a:ext cx="6946900" cy="29648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73450">
                  <a:extLst>
                    <a:ext uri="{9D8B030D-6E8A-4147-A177-3AD203B41FA5}">
                      <a16:colId xmlns:a16="http://schemas.microsoft.com/office/drawing/2014/main" val="3277575775"/>
                    </a:ext>
                  </a:extLst>
                </a:gridCol>
                <a:gridCol w="3473450">
                  <a:extLst>
                    <a:ext uri="{9D8B030D-6E8A-4147-A177-3AD203B41FA5}">
                      <a16:colId xmlns:a16="http://schemas.microsoft.com/office/drawing/2014/main" val="3741419185"/>
                    </a:ext>
                  </a:extLst>
                </a:gridCol>
              </a:tblGrid>
              <a:tr h="738562">
                <a:tc>
                  <a:txBody>
                    <a:bodyPr/>
                    <a:lstStyle/>
                    <a:p>
                      <a:pPr algn="r"/>
                      <a:r>
                        <a:rPr lang="en-US" sz="2400" b="1" dirty="0"/>
                        <a:t>Miles Traveled (mil.)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3,196,191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9402849"/>
                  </a:ext>
                </a:extLst>
              </a:tr>
              <a:tr h="738562">
                <a:tc>
                  <a:txBody>
                    <a:bodyPr/>
                    <a:lstStyle/>
                    <a:p>
                      <a:pPr algn="r"/>
                      <a:r>
                        <a:rPr lang="en-US" sz="2400" b="1" dirty="0"/>
                        <a:t>Fatalities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42,514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0864874"/>
                  </a:ext>
                </a:extLst>
              </a:tr>
              <a:tr h="743860">
                <a:tc>
                  <a:txBody>
                    <a:bodyPr/>
                    <a:lstStyle/>
                    <a:p>
                      <a:pPr algn="r"/>
                      <a:r>
                        <a:rPr lang="en-US" sz="2400" b="1" dirty="0"/>
                        <a:t>Fatalities / 100,00 ppl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12.80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72766561"/>
                  </a:ext>
                </a:extLst>
              </a:tr>
              <a:tr h="743860">
                <a:tc>
                  <a:txBody>
                    <a:bodyPr/>
                    <a:lstStyle/>
                    <a:p>
                      <a:pPr algn="r"/>
                      <a:r>
                        <a:rPr lang="en-US" sz="2400" b="1" dirty="0"/>
                        <a:t>Deaths / 100mil mi.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1.33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5963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5998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/>
              <a:t>Global Airline Fatalities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5B2029-D125-AC36-EF8B-CD540D3F68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21" t="13531" r="37971" b="13520"/>
          <a:stretch/>
        </p:blipFill>
        <p:spPr>
          <a:xfrm>
            <a:off x="215900" y="1899258"/>
            <a:ext cx="5537199" cy="4239882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4ED8A7-93B9-B74D-4CE0-75329DC6CE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2491" t="16129" r="27543" b="79063"/>
          <a:stretch/>
        </p:blipFill>
        <p:spPr>
          <a:xfrm>
            <a:off x="3581400" y="2116468"/>
            <a:ext cx="2068383" cy="645910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4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7291E-46E0-8E92-FF2C-E9F84B4A7088}"/>
              </a:ext>
            </a:extLst>
          </p:cNvPr>
          <p:cNvSpPr txBox="1"/>
          <p:nvPr/>
        </p:nvSpPr>
        <p:spPr>
          <a:xfrm>
            <a:off x="5910133" y="1899258"/>
            <a:ext cx="6210300" cy="2255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Fatal airline accidents have continued to decline since the 1990s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In the last few years, there have been fewer than 0.5 deaths per million flights</a:t>
            </a:r>
          </a:p>
        </p:txBody>
      </p:sp>
    </p:spTree>
    <p:extLst>
      <p:ext uri="{BB962C8B-B14F-4D97-AF65-F5344CB8AC3E}">
        <p14:creationId xmlns:p14="http://schemas.microsoft.com/office/powerpoint/2010/main" val="1086564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/>
              <a:t>Airline Fatal Accidents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5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7291E-46E0-8E92-FF2C-E9F84B4A7088}"/>
              </a:ext>
            </a:extLst>
          </p:cNvPr>
          <p:cNvSpPr txBox="1"/>
          <p:nvPr/>
        </p:nvSpPr>
        <p:spPr>
          <a:xfrm>
            <a:off x="5910133" y="1899258"/>
            <a:ext cx="6210300" cy="2255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Similarly, the total number of fatal accidents has been declining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In 2011 there were 23 fatal accidents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In 2021 there were only 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74201E-1BF5-27C2-13DE-05D7FDE5B8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30" t="19597" r="29641" b="13797"/>
          <a:stretch/>
        </p:blipFill>
        <p:spPr>
          <a:xfrm>
            <a:off x="336550" y="1899258"/>
            <a:ext cx="5454650" cy="414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471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/>
              <a:t>Global Departures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6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7291E-46E0-8E92-FF2C-E9F84B4A7088}"/>
              </a:ext>
            </a:extLst>
          </p:cNvPr>
          <p:cNvSpPr txBox="1"/>
          <p:nvPr/>
        </p:nvSpPr>
        <p:spPr>
          <a:xfrm>
            <a:off x="5910133" y="1899258"/>
            <a:ext cx="6210300" cy="2809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Along with fewer accidents, total departures have continued to increase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There was a peak of 38.3 million in 2019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Departures took a dip during the pandemic but seem to be increasing again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B12E28-431E-A452-3E85-E856609FB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17" y="1894566"/>
            <a:ext cx="5635516" cy="412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09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/>
              <a:t>Percentage Who Have Flown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7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7291E-46E0-8E92-FF2C-E9F84B4A7088}"/>
              </a:ext>
            </a:extLst>
          </p:cNvPr>
          <p:cNvSpPr txBox="1"/>
          <p:nvPr/>
        </p:nvSpPr>
        <p:spPr>
          <a:xfrm>
            <a:off x="5910133" y="1899258"/>
            <a:ext cx="6210300" cy="3917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The percentage of those in the US who have flown has also been increasing over time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In 1973 only 54% of people had ever flown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In 2023 over 86% of people have flown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Those flying in the past year has increased rapidly since the pandemic, more than doubling in the past 3 years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632AD1-25F6-4B1E-5D92-AC6A61F6F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" y="1899257"/>
            <a:ext cx="5527184" cy="422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933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 err="1"/>
              <a:t>SafeAirlines</a:t>
            </a:r>
            <a:r>
              <a:rPr lang="en-US" dirty="0"/>
              <a:t> Profit Margins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/>
              <a:t>©</a:t>
            </a:r>
            <a:r>
              <a:rPr lang="en-US" b="1" dirty="0" err="1"/>
              <a:t>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8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B7291E-46E0-8E92-FF2C-E9F84B4A7088}"/>
              </a:ext>
            </a:extLst>
          </p:cNvPr>
          <p:cNvSpPr txBox="1"/>
          <p:nvPr/>
        </p:nvSpPr>
        <p:spPr>
          <a:xfrm>
            <a:off x="5910133" y="1899258"/>
            <a:ext cx="6210300" cy="2255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Profit margins had been trending upward until the pandemic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/>
              <a:t>Major events seem to have a significant impact on profits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E7C20A-FAA6-D293-9728-42944E1B46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70"/>
          <a:stretch/>
        </p:blipFill>
        <p:spPr>
          <a:xfrm>
            <a:off x="230538" y="1964876"/>
            <a:ext cx="5679595" cy="4211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18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00215-A419-6197-3F4C-BDC240E6E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919" y="573695"/>
            <a:ext cx="10515600" cy="1325563"/>
          </a:xfrm>
        </p:spPr>
        <p:txBody>
          <a:bodyPr/>
          <a:lstStyle/>
          <a:p>
            <a:r>
              <a:rPr lang="en-US" dirty="0"/>
              <a:t>Major Airline Fatalities in the US (2022)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51D15-6B75-81F3-63C9-6EF7D3F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CC93A-8175-E44A-BFD3-8F0200A17CE6}" type="datetime1">
              <a:rPr lang="en-US" smtClean="0"/>
              <a:t>6/23/24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8EB93-6CD1-8C63-48B1-17CC5EE44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©SafeAirlines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BEDE21-61A0-481A-57CF-65FCC769E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3EC8E-1F04-6D48-BEC9-B7162E1909E9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18" name="Content Placeholder 17">
            <a:extLst>
              <a:ext uri="{FF2B5EF4-FFF2-40B4-BE49-F238E27FC236}">
                <a16:creationId xmlns:a16="http://schemas.microsoft.com/office/drawing/2014/main" id="{C256C6F7-865C-EA8D-54AA-7BBCF1729C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552240"/>
              </p:ext>
            </p:extLst>
          </p:nvPr>
        </p:nvGraphicFramePr>
        <p:xfrm>
          <a:off x="2622550" y="2336799"/>
          <a:ext cx="6946900" cy="29648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73450">
                  <a:extLst>
                    <a:ext uri="{9D8B030D-6E8A-4147-A177-3AD203B41FA5}">
                      <a16:colId xmlns:a16="http://schemas.microsoft.com/office/drawing/2014/main" val="3277575775"/>
                    </a:ext>
                  </a:extLst>
                </a:gridCol>
                <a:gridCol w="3473450">
                  <a:extLst>
                    <a:ext uri="{9D8B030D-6E8A-4147-A177-3AD203B41FA5}">
                      <a16:colId xmlns:a16="http://schemas.microsoft.com/office/drawing/2014/main" val="3741419185"/>
                    </a:ext>
                  </a:extLst>
                </a:gridCol>
              </a:tblGrid>
              <a:tr h="738562">
                <a:tc>
                  <a:txBody>
                    <a:bodyPr/>
                    <a:lstStyle/>
                    <a:p>
                      <a:pPr algn="r"/>
                      <a:r>
                        <a:rPr lang="en-US" sz="2400" b="1" dirty="0"/>
                        <a:t>Miles Traveled (mil.)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5,000+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39402849"/>
                  </a:ext>
                </a:extLst>
              </a:tr>
              <a:tr h="738562">
                <a:tc>
                  <a:txBody>
                    <a:bodyPr/>
                    <a:lstStyle/>
                    <a:p>
                      <a:pPr algn="r"/>
                      <a:r>
                        <a:rPr lang="en-US" sz="2400" b="1" dirty="0"/>
                        <a:t>Fatalities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0864874"/>
                  </a:ext>
                </a:extLst>
              </a:tr>
              <a:tr h="743860">
                <a:tc>
                  <a:txBody>
                    <a:bodyPr/>
                    <a:lstStyle/>
                    <a:p>
                      <a:pPr algn="r"/>
                      <a:r>
                        <a:rPr lang="en-US" sz="2400" b="1" dirty="0"/>
                        <a:t>Fatalities / 100,00 ppl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72766561"/>
                  </a:ext>
                </a:extLst>
              </a:tr>
              <a:tr h="743860">
                <a:tc>
                  <a:txBody>
                    <a:bodyPr/>
                    <a:lstStyle/>
                    <a:p>
                      <a:pPr algn="r"/>
                      <a:r>
                        <a:rPr lang="en-US" sz="2400" b="1" dirty="0"/>
                        <a:t>Deaths / 100mil mi.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5963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8503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1127</TotalTime>
  <Words>428</Words>
  <Application>Microsoft Macintosh PowerPoint</Application>
  <PresentationFormat>Widescreen</PresentationFormat>
  <Paragraphs>93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Wingdings</vt:lpstr>
      <vt:lpstr>Office Theme</vt:lpstr>
      <vt:lpstr>Airline Safety</vt:lpstr>
      <vt:lpstr>Summary</vt:lpstr>
      <vt:lpstr>Traffic Fatalities in the US (2022)</vt:lpstr>
      <vt:lpstr>Global Airline Fatalities</vt:lpstr>
      <vt:lpstr>Airline Fatal Accidents </vt:lpstr>
      <vt:lpstr>Global Departures</vt:lpstr>
      <vt:lpstr>Percentage Who Have Flown</vt:lpstr>
      <vt:lpstr>SafeAirlines Profit Margins</vt:lpstr>
      <vt:lpstr>Major Airline Fatalities in the US (2022)</vt:lpstr>
      <vt:lpstr>Closing Thoughts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Safety</dc:title>
  <dc:creator>Brian Mann</dc:creator>
  <cp:lastModifiedBy>Brian Mann</cp:lastModifiedBy>
  <cp:revision>4</cp:revision>
  <dcterms:created xsi:type="dcterms:W3CDTF">2024-06-22T04:12:17Z</dcterms:created>
  <dcterms:modified xsi:type="dcterms:W3CDTF">2024-06-24T03:02:37Z</dcterms:modified>
</cp:coreProperties>
</file>

<file path=docProps/thumbnail.jpeg>
</file>